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FF68958-D6F7-4BF6-8BE4-0A9D3DE51AC6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E0F9037-E765-4FD6-8860-78048C1383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4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7199"/>
            <a:ext cx="1324084" cy="13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19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432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93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883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365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77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25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4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01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65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0065-8A02-44F4-863D-F9E4A0362DE1}" type="datetimeFigureOut">
              <a:rPr lang="he-IL" smtClean="0"/>
              <a:t>ח'/אדר 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B713-7DA5-4F30-890B-CFD8CC36E731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ounded Rectangle 6"/>
          <p:cNvSpPr/>
          <p:nvPr userDrawn="1"/>
        </p:nvSpPr>
        <p:spPr>
          <a:xfrm>
            <a:off x="182418" y="185738"/>
            <a:ext cx="935182" cy="87644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178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7VMFVQiNPiBC4SWJ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522" y="2798475"/>
            <a:ext cx="8829964" cy="1893454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cs typeface="+mn-cs"/>
              </a:rPr>
              <a:t>תאי הסגר </a:t>
            </a:r>
            <a:endParaRPr lang="he-IL" sz="4800" dirty="0"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0995" cy="16438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3524" y="5408196"/>
            <a:ext cx="11812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he-IL" sz="2400" b="1" dirty="0">
                <a:cs typeface="+mn-cs"/>
              </a:rPr>
              <a:t>יעדו </a:t>
            </a:r>
            <a:r>
              <a:rPr lang="he-IL" altLang="he-IL" sz="2400" b="1" dirty="0" smtClean="0">
                <a:cs typeface="+mn-cs"/>
              </a:rPr>
              <a:t>העיקרי של </a:t>
            </a:r>
            <a:r>
              <a:rPr lang="he-IL" altLang="he-IL" sz="2400" b="1" dirty="0">
                <a:cs typeface="+mn-cs"/>
              </a:rPr>
              <a:t>המרכז </a:t>
            </a:r>
            <a:r>
              <a:rPr lang="he-IL" altLang="he-IL" sz="2400" dirty="0">
                <a:cs typeface="+mn-cs"/>
              </a:rPr>
              <a:t>הינו קידום מחקר להתאמת ענפי חקלאות ישראל לשינויי האקלים הצפויים </a:t>
            </a:r>
          </a:p>
          <a:p>
            <a:pPr algn="r" rtl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he-IL" sz="2400" dirty="0" smtClean="0">
                <a:cs typeface="+mn-cs"/>
              </a:rPr>
              <a:t>במטרה </a:t>
            </a:r>
            <a:r>
              <a:rPr lang="he-IL" altLang="he-IL" sz="2400" dirty="0">
                <a:cs typeface="+mn-cs"/>
              </a:rPr>
              <a:t>לשפר </a:t>
            </a:r>
            <a:r>
              <a:rPr lang="he-IL" altLang="he-IL" sz="2400" dirty="0" smtClean="0">
                <a:cs typeface="+mn-cs"/>
              </a:rPr>
              <a:t>התאמת </a:t>
            </a:r>
            <a:r>
              <a:rPr lang="he-IL" altLang="he-IL" sz="2400" dirty="0">
                <a:cs typeface="+mn-cs"/>
              </a:rPr>
              <a:t>ענפי הגידול בצומח ובחי לאקלים המשתנה </a:t>
            </a:r>
            <a:r>
              <a:rPr lang="he-IL" altLang="he-IL" sz="2400" dirty="0" smtClean="0">
                <a:cs typeface="+mn-cs"/>
              </a:rPr>
              <a:t>באמצעים </a:t>
            </a:r>
            <a:r>
              <a:rPr lang="he-IL" altLang="he-IL" sz="2400" dirty="0">
                <a:cs typeface="+mn-cs"/>
              </a:rPr>
              <a:t>טיפוחים </a:t>
            </a:r>
            <a:r>
              <a:rPr lang="he-IL" altLang="he-IL" sz="2400" dirty="0" smtClean="0">
                <a:cs typeface="+mn-cs"/>
              </a:rPr>
              <a:t>ואגרוטכניים</a:t>
            </a:r>
            <a:r>
              <a:rPr lang="he-IL" altLang="he-IL" sz="2400" dirty="0">
                <a:cs typeface="+mn-cs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41" y="1412905"/>
            <a:ext cx="2313641" cy="25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736318" y="750017"/>
            <a:ext cx="11281773" cy="4985503"/>
            <a:chOff x="-2866946" y="909675"/>
            <a:chExt cx="11281773" cy="4985503"/>
          </a:xfrm>
          <a:blipFill>
            <a:blip r:embed="rId2"/>
            <a:stretch>
              <a:fillRect/>
            </a:stretch>
          </a:blipFill>
        </p:grpSpPr>
        <p:sp>
          <p:nvSpPr>
            <p:cNvPr id="8" name="Snip Diagonal Corner Rectangle 7"/>
            <p:cNvSpPr/>
            <p:nvPr/>
          </p:nvSpPr>
          <p:spPr>
            <a:xfrm rot="18726986">
              <a:off x="1729201" y="-663279"/>
              <a:ext cx="2201497" cy="8157012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Snip Diagonal Corner Rectangle 11"/>
            <p:cNvSpPr/>
            <p:nvPr/>
          </p:nvSpPr>
          <p:spPr>
            <a:xfrm rot="18726986">
              <a:off x="221259" y="789488"/>
              <a:ext cx="2017485" cy="8193895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Snip Diagonal Corner Rectangle 12"/>
            <p:cNvSpPr/>
            <p:nvPr/>
          </p:nvSpPr>
          <p:spPr>
            <a:xfrm rot="18726986">
              <a:off x="3393078" y="-2094588"/>
              <a:ext cx="2017485" cy="8026012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83741" y="5463495"/>
            <a:ext cx="6461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קישור לטופס הזמנת </a:t>
            </a:r>
          </a:p>
          <a:p>
            <a:pPr algn="r" rtl="1"/>
            <a:r>
              <a:rPr lang="he-IL" b="1" dirty="0"/>
              <a:t>תשתית תאי הסגר - </a:t>
            </a:r>
          </a:p>
          <a:p>
            <a:pPr algn="r" rtl="1"/>
            <a:r>
              <a:rPr lang="en-US" dirty="0">
                <a:hlinkClick r:id="rId3"/>
              </a:rPr>
              <a:t>https://forms.gle/7VMFVQiNPiBC4SWJ9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74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54" y="246184"/>
            <a:ext cx="2788041" cy="1740877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78170"/>
              </p:ext>
            </p:extLst>
          </p:nvPr>
        </p:nvGraphicFramePr>
        <p:xfrm>
          <a:off x="6271601" y="2124748"/>
          <a:ext cx="5175983" cy="39335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373220">
                  <a:extLst>
                    <a:ext uri="{9D8B030D-6E8A-4147-A177-3AD203B41FA5}">
                      <a16:colId xmlns:a16="http://schemas.microsoft.com/office/drawing/2014/main" val="2938745446"/>
                    </a:ext>
                  </a:extLst>
                </a:gridCol>
                <a:gridCol w="3802763">
                  <a:extLst>
                    <a:ext uri="{9D8B030D-6E8A-4147-A177-3AD203B41FA5}">
                      <a16:colId xmlns:a16="http://schemas.microsoft.com/office/drawing/2014/main" val="2307372856"/>
                    </a:ext>
                  </a:extLst>
                </a:gridCol>
              </a:tblGrid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תא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 dirty="0">
                          <a:effectLst/>
                        </a:rPr>
                        <a:t>206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01926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ייעוד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 err="1">
                          <a:effectLst/>
                        </a:rPr>
                        <a:t>פתוגנים</a:t>
                      </a:r>
                      <a:r>
                        <a:rPr lang="he-IL" sz="1100" u="none" strike="noStrike" dirty="0">
                          <a:effectLst/>
                        </a:rPr>
                        <a:t> ניסויי טמפ'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11642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עלות לחודש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2 תאים- 700 שח. 3 </a:t>
                      </a:r>
                      <a:r>
                        <a:rPr lang="he-IL" sz="1100" u="none" strike="noStrike" dirty="0" smtClean="0">
                          <a:effectLst/>
                        </a:rPr>
                        <a:t>תאים- 900 שח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50924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מאפיינים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3 תאים לניסויי טמפ' קיצון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195582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מיזוג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3 </a:t>
                      </a:r>
                      <a:r>
                        <a:rPr lang="he-IL" sz="1100" u="none" strike="noStrike" dirty="0" smtClean="0">
                          <a:effectLst/>
                        </a:rPr>
                        <a:t>מזגנים-</a:t>
                      </a:r>
                      <a:r>
                        <a:rPr lang="he-IL" sz="1100" u="none" strike="noStrike" baseline="0" dirty="0" smtClean="0">
                          <a:effectLst/>
                        </a:rPr>
                        <a:t> חום/ קור</a:t>
                      </a:r>
                      <a:r>
                        <a:rPr lang="he-IL" sz="1100" u="none" strike="noStrike" baseline="0" smtClean="0">
                          <a:effectLst/>
                        </a:rPr>
                        <a:t>/ ממוצע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674126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גודל </a:t>
                      </a:r>
                      <a:r>
                        <a:rPr lang="he-IL" sz="1100" b="1" u="none" strike="noStrike" dirty="0" smtClean="0">
                          <a:effectLst/>
                        </a:rPr>
                        <a:t>תא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תא א' (מרוחק מהכניסה) </a:t>
                      </a:r>
                      <a:r>
                        <a:rPr lang="he-IL" sz="1100" u="none" strike="noStrike" dirty="0" smtClean="0">
                          <a:effectLst/>
                        </a:rPr>
                        <a:t>1.95</a:t>
                      </a:r>
                      <a:r>
                        <a:rPr lang="en-US" sz="1100" u="none" strike="noStrike" dirty="0" smtClean="0">
                          <a:effectLst/>
                        </a:rPr>
                        <a:t> 3X </a:t>
                      </a:r>
                      <a:r>
                        <a:rPr lang="he-IL" sz="1100" u="none" strike="noStrike" dirty="0">
                          <a:effectLst/>
                        </a:rPr>
                        <a:t>תא ב'- </a:t>
                      </a:r>
                      <a:r>
                        <a:rPr lang="he-IL" sz="1100" u="none" strike="noStrike" dirty="0" smtClean="0">
                          <a:effectLst/>
                        </a:rPr>
                        <a:t>2</a:t>
                      </a:r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  <a:r>
                        <a:rPr lang="he-IL" sz="1100" u="none" strike="noStrike" dirty="0" smtClean="0">
                          <a:effectLst/>
                        </a:rPr>
                        <a:t>1.95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he-IL" sz="1100" u="none" strike="noStrike" dirty="0">
                          <a:effectLst/>
                        </a:rPr>
                        <a:t>תא ג'- </a:t>
                      </a:r>
                      <a:r>
                        <a:rPr lang="he-IL" sz="1100" u="none" strike="noStrike" dirty="0" smtClean="0">
                          <a:effectLst/>
                        </a:rPr>
                        <a:t>1.95</a:t>
                      </a:r>
                      <a:r>
                        <a:rPr lang="en-US" sz="1100" u="none" strike="noStrike" dirty="0" smtClean="0">
                          <a:effectLst/>
                        </a:rPr>
                        <a:t>2X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91377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גודל מ"ר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 א' (מרוחק מהכניסה) 5.85 מר תא ב'- 3.9 תא ג'- 3.9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4095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שטח גידול בשולחנות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u="none" strike="noStrike" dirty="0">
                          <a:effectLst/>
                        </a:rPr>
                        <a:t> 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06828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מבואה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יש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317682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כיור פנימי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יש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93190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תאורה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טבעית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43689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השקיה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53495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דישון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אין</a:t>
                      </a:r>
                      <a:r>
                        <a:rPr lang="he-IL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מדשנת בקו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3377629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ניקוז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הכלרה פנימית בפיילה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984393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897" y="2294791"/>
            <a:ext cx="4312724" cy="34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54" y="282512"/>
            <a:ext cx="2541710" cy="1490788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014471"/>
              </p:ext>
            </p:extLst>
          </p:nvPr>
        </p:nvGraphicFramePr>
        <p:xfrm>
          <a:off x="6271601" y="2124748"/>
          <a:ext cx="5175983" cy="393353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373220">
                  <a:extLst>
                    <a:ext uri="{9D8B030D-6E8A-4147-A177-3AD203B41FA5}">
                      <a16:colId xmlns:a16="http://schemas.microsoft.com/office/drawing/2014/main" val="2938745446"/>
                    </a:ext>
                  </a:extLst>
                </a:gridCol>
                <a:gridCol w="3802763">
                  <a:extLst>
                    <a:ext uri="{9D8B030D-6E8A-4147-A177-3AD203B41FA5}">
                      <a16:colId xmlns:a16="http://schemas.microsoft.com/office/drawing/2014/main" val="2307372856"/>
                    </a:ext>
                  </a:extLst>
                </a:gridCol>
              </a:tblGrid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תא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01926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ייעוד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צמחי הסגר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11642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עלות </a:t>
                      </a:r>
                      <a:r>
                        <a:rPr lang="he-IL" sz="1100" b="1" u="none" strike="noStrike" dirty="0" smtClean="0">
                          <a:effectLst/>
                        </a:rPr>
                        <a:t>לחודש ש"ח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50924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מאפיינים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חלל אחד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195582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מיזוג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674126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גודל תא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5X2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91377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גודל מ"ר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מ"ר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4095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שטח גידול בשולחנות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כ-5 מטר רבוע שטח גידול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06828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מבואה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317682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כיור פנימי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93190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תאורה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טבעית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436897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השקיה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534953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דישון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3377629"/>
                  </a:ext>
                </a:extLst>
              </a:tr>
              <a:tr h="28096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ניקוז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למיכל אגירה (חיטוי מים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מפתגונים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984393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2" y="2124748"/>
            <a:ext cx="5886366" cy="30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121442"/>
              </p:ext>
            </p:extLst>
          </p:nvPr>
        </p:nvGraphicFramePr>
        <p:xfrm>
          <a:off x="5993303" y="2005980"/>
          <a:ext cx="5770274" cy="382093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72421">
                  <a:extLst>
                    <a:ext uri="{9D8B030D-6E8A-4147-A177-3AD203B41FA5}">
                      <a16:colId xmlns:a16="http://schemas.microsoft.com/office/drawing/2014/main" val="995129407"/>
                    </a:ext>
                  </a:extLst>
                </a:gridCol>
                <a:gridCol w="4297853">
                  <a:extLst>
                    <a:ext uri="{9D8B030D-6E8A-4147-A177-3AD203B41FA5}">
                      <a16:colId xmlns:a16="http://schemas.microsoft.com/office/drawing/2014/main" val="3006173016"/>
                    </a:ext>
                  </a:extLst>
                </a:gridCol>
              </a:tblGrid>
              <a:tr h="20520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251920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ייעוד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צמחי הסגר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122295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עלות לחודש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לשני החדרים. 300 לחדר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3399023"/>
                  </a:ext>
                </a:extLst>
              </a:tr>
              <a:tr h="61990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מאפיינים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תאורה מלאכותית- משטרי תאורה. מחולק לשני חללים שונים, גידול במדפים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608536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מיזוג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187177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גודל 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5X2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9835755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גודל מ"ר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מ"ר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8778649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שטח גידול בשולחנות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2227753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מבואה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725727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כיור פנימי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5638949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תאורה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תאורה מלאכותית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3014159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השקיה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7256007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דישון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9884745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ניקוז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למיכל אגירה (חיטוי מים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מפתגונים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1491255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 dirty="0">
                          <a:effectLst/>
                        </a:rPr>
                        <a:t>הערות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מקרר נמוך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40083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47" y="422030"/>
            <a:ext cx="1717444" cy="1232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1" y="2775296"/>
            <a:ext cx="4689764" cy="26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846" y="479004"/>
            <a:ext cx="1934308" cy="1346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739" y="3105785"/>
            <a:ext cx="4953517" cy="26050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3659"/>
              </p:ext>
            </p:extLst>
          </p:nvPr>
        </p:nvGraphicFramePr>
        <p:xfrm>
          <a:off x="5858164" y="2853344"/>
          <a:ext cx="5130800" cy="28575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68215287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33179277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209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903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ייעוד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צמחי הסגר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725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עלות לחודש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500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725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מאפיינים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אחד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91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מיזוג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260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effectLst/>
                        </a:rPr>
                        <a:t>5X2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736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מ"ר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10 מ"ר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848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שטח גידול בשולחנות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כ-5 מטר רבוע שטח גידול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722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מבואה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יש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822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כיור פנימי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יש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43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תאורה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 dirty="0">
                          <a:effectLst/>
                        </a:rPr>
                        <a:t> </a:t>
                      </a:r>
                      <a:r>
                        <a:rPr lang="he-IL" sz="1100" u="none" strike="noStrike" dirty="0" smtClean="0">
                          <a:effectLst/>
                        </a:rPr>
                        <a:t>טבעית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9402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השקיה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536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דישון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422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למיכל אגירה (חיטוי מים מפתגונים)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764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הערות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שולחן הכנה גבוה במבואה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84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7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422" y="342964"/>
            <a:ext cx="1930837" cy="13477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859" y="2759824"/>
            <a:ext cx="4869600" cy="256092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17414"/>
              </p:ext>
            </p:extLst>
          </p:nvPr>
        </p:nvGraphicFramePr>
        <p:xfrm>
          <a:off x="5700222" y="2306537"/>
          <a:ext cx="5130800" cy="28575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172393983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7461156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210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7443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ייעוד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צמחי הסגר/ פתוגנים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273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עלות לחודש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500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664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מאפיינים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חלל אחד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62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מיזוג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 dirty="0">
                          <a:effectLst/>
                        </a:rPr>
                        <a:t>1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6054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 smtClean="0">
                          <a:effectLst/>
                        </a:rPr>
                        <a:t>5X2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46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מ"ר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10 מ"ר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6222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שטח גידול בשולחנות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כ-5 מטר רבוע שטח גידול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137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מבואה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יש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8402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כיור פנימי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יש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1474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תאורה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טבעית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48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השקיה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589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דישון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635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למיכל אגירה (חיטוי מים </a:t>
                      </a:r>
                      <a:r>
                        <a:rPr lang="he-IL" sz="1100" u="none" strike="noStrike" dirty="0" err="1">
                          <a:effectLst/>
                        </a:rPr>
                        <a:t>מפתגונים</a:t>
                      </a:r>
                      <a:r>
                        <a:rPr lang="he-IL" sz="1100" u="none" strike="noStrike" dirty="0">
                          <a:effectLst/>
                        </a:rPr>
                        <a:t>)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941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הערות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שולחן הכנה גבוה במבואה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23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9116"/>
            <a:ext cx="1934308" cy="1362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6" y="2455718"/>
            <a:ext cx="4600575" cy="3276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77186"/>
              </p:ext>
            </p:extLst>
          </p:nvPr>
        </p:nvGraphicFramePr>
        <p:xfrm>
          <a:off x="5996354" y="2455718"/>
          <a:ext cx="5130800" cy="28575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1418426438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4155574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211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5881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ייעוד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פתוגנים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095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עלות לחודש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700 לשני החדרים. 350 לכל חדר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238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מאפיינים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מחולק ל-2 חדרים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7677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מיזוג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7761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חדר פנימי- 3</a:t>
                      </a:r>
                      <a:r>
                        <a:rPr lang="en-US" sz="1100" u="none" strike="noStrike">
                          <a:effectLst/>
                        </a:rPr>
                        <a:t>X2.4 </a:t>
                      </a:r>
                      <a:r>
                        <a:rPr lang="he-IL" sz="1100" u="none" strike="noStrike">
                          <a:effectLst/>
                        </a:rPr>
                        <a:t>חדר חיצוני- 4</a:t>
                      </a:r>
                      <a:r>
                        <a:rPr lang="en-US" sz="1100" u="none" strike="noStrike">
                          <a:effectLst/>
                        </a:rPr>
                        <a:t>X3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989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מ"ר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חדר פנימי- 7.2 מ"ר חדר חיצוני- 12 מ"ר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558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שטח גידול בשולחנות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חדר פנימי- 2.85 מ"ר חדר חיצוני- 3.65 מ"ר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60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מבואה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אין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792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כיור פנימי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אין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960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תאורה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טבעית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2813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השקיה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קו השקיה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529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דישון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מדשנת קבועה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181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 והכלרה פנימית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521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הערות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u="none" strike="noStrike" dirty="0">
                          <a:effectLst/>
                        </a:rPr>
                        <a:t>הקמת מבואה חיצונית מרשת </a:t>
                      </a:r>
                      <a:r>
                        <a:rPr lang="en-US" sz="1100" u="none" strike="noStrike" dirty="0">
                          <a:effectLst/>
                        </a:rPr>
                        <a:t>mesh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7842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5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184" y="469061"/>
            <a:ext cx="1811215" cy="128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00" y="469061"/>
            <a:ext cx="1863261" cy="1289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7" y="1878676"/>
            <a:ext cx="6772062" cy="28713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82584"/>
              </p:ext>
            </p:extLst>
          </p:nvPr>
        </p:nvGraphicFramePr>
        <p:xfrm>
          <a:off x="7306887" y="2823206"/>
          <a:ext cx="4377344" cy="350257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08084">
                  <a:extLst>
                    <a:ext uri="{9D8B030D-6E8A-4147-A177-3AD203B41FA5}">
                      <a16:colId xmlns:a16="http://schemas.microsoft.com/office/drawing/2014/main" val="4012214390"/>
                    </a:ext>
                  </a:extLst>
                </a:gridCol>
                <a:gridCol w="1961176">
                  <a:extLst>
                    <a:ext uri="{9D8B030D-6E8A-4147-A177-3AD203B41FA5}">
                      <a16:colId xmlns:a16="http://schemas.microsoft.com/office/drawing/2014/main" val="127149280"/>
                    </a:ext>
                  </a:extLst>
                </a:gridCol>
                <a:gridCol w="1208084">
                  <a:extLst>
                    <a:ext uri="{9D8B030D-6E8A-4147-A177-3AD203B41FA5}">
                      <a16:colId xmlns:a16="http://schemas.microsoft.com/office/drawing/2014/main" val="622072159"/>
                    </a:ext>
                  </a:extLst>
                </a:gridCol>
              </a:tblGrid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u="none" strike="noStrike">
                          <a:effectLst/>
                        </a:rPr>
                        <a:t>212א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1" u="none" strike="noStrike" dirty="0">
                          <a:effectLst/>
                        </a:rPr>
                        <a:t> (מחסן)212ב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634577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ייעוד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צמחי הסגר- עצים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צמחי הסגר- עצים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0440932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עלות לחודש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400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400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835714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מאפיינים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חלל אחד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חלל אחד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6406427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מיזוג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7957682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תא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100" u="none" strike="noStrike">
                          <a:effectLst/>
                        </a:rPr>
                        <a:t>3X4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1100" u="none" strike="noStrike">
                          <a:effectLst/>
                        </a:rPr>
                        <a:t>3X4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92221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גודל מ"ר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12 מר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12 מר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687966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שטח גידול בשולחנות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3.35 מר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3.35 מר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075279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מבואה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קטנה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קטנה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3970156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כיור פנימי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בתוך התא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בתוך התא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565385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תאורה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טבעית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טבעית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591038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השקיה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5771321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דישון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247637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 והכלרה פנימית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ניקוז והכלרה פנימית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1545490"/>
                  </a:ext>
                </a:extLst>
              </a:tr>
              <a:tr h="22576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הערות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>
                          <a:effectLst/>
                        </a:rPr>
                        <a:t> 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u="none" strike="noStrike" dirty="0">
                          <a:effectLst/>
                        </a:rPr>
                        <a:t> 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749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0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32465</TotalTime>
  <Words>479</Words>
  <Application>Microsoft Office PowerPoint</Application>
  <PresentationFormat>Widescreen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תאי הסגר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Volcani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מחקר לחקר שינויי אקלים</dc:title>
  <dc:creator>Tova Deutch Traubman</dc:creator>
  <cp:lastModifiedBy>Tova Deutch Traubman</cp:lastModifiedBy>
  <cp:revision>59</cp:revision>
  <dcterms:created xsi:type="dcterms:W3CDTF">2023-11-28T07:55:32Z</dcterms:created>
  <dcterms:modified xsi:type="dcterms:W3CDTF">2024-03-18T12:53:38Z</dcterms:modified>
</cp:coreProperties>
</file>